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9" r:id="rId3"/>
    <p:sldId id="257" r:id="rId4"/>
    <p:sldId id="258" r:id="rId5"/>
    <p:sldId id="262" r:id="rId6"/>
    <p:sldId id="260" r:id="rId7"/>
    <p:sldId id="261" r:id="rId8"/>
    <p:sldId id="275" r:id="rId9"/>
    <p:sldId id="263" r:id="rId10"/>
    <p:sldId id="265" r:id="rId11"/>
    <p:sldId id="266" r:id="rId12"/>
    <p:sldId id="267" r:id="rId13"/>
    <p:sldId id="268" r:id="rId14"/>
    <p:sldId id="269" r:id="rId15"/>
    <p:sldId id="270" r:id="rId16"/>
    <p:sldId id="274" r:id="rId17"/>
    <p:sldId id="273" r:id="rId18"/>
    <p:sldId id="272" r:id="rId19"/>
    <p:sldId id="271" r:id="rId20"/>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9B07BC7C-73A6-448E-A5C9-BFC81FF29B9C}" type="datetimeFigureOut">
              <a:rPr lang="en-AU" smtClean="0"/>
              <a:t>30/07/2012</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79E780-FDF6-46EE-A465-D6825E45B132}" type="slidenum">
              <a:rPr lang="en-AU" smtClean="0"/>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07BC7C-73A6-448E-A5C9-BFC81FF29B9C}" type="datetimeFigureOut">
              <a:rPr lang="en-AU" smtClean="0"/>
              <a:t>30/07/2012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79E780-FDF6-46EE-A465-D6825E45B132}"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B07BC7C-73A6-448E-A5C9-BFC81FF29B9C}" type="datetimeFigureOut">
              <a:rPr lang="en-AU" smtClean="0"/>
              <a:t>30/07/2012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A479E780-FDF6-46EE-A465-D6825E45B132}"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9B07BC7C-73A6-448E-A5C9-BFC81FF29B9C}" type="datetimeFigureOut">
              <a:rPr lang="en-AU" smtClean="0"/>
              <a:t>30/07/2012</a:t>
            </a:fld>
            <a:endParaRPr lang="en-AU"/>
          </a:p>
        </p:txBody>
      </p:sp>
      <p:sp>
        <p:nvSpPr>
          <p:cNvPr id="9" name="Slide Number Placeholder 8"/>
          <p:cNvSpPr>
            <a:spLocks noGrp="1"/>
          </p:cNvSpPr>
          <p:nvPr>
            <p:ph type="sldNum" sz="quarter" idx="15"/>
          </p:nvPr>
        </p:nvSpPr>
        <p:spPr/>
        <p:txBody>
          <a:bodyPr rtlCol="0"/>
          <a:lstStyle/>
          <a:p>
            <a:fld id="{A479E780-FDF6-46EE-A465-D6825E45B132}" type="slidenum">
              <a:rPr lang="en-AU" smtClean="0"/>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9B07BC7C-73A6-448E-A5C9-BFC81FF29B9C}" type="datetimeFigureOut">
              <a:rPr lang="en-AU" smtClean="0"/>
              <a:t>30/07/2012</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79E780-FDF6-46EE-A465-D6825E45B132}"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B07BC7C-73A6-448E-A5C9-BFC81FF29B9C}" type="datetimeFigureOut">
              <a:rPr lang="en-AU" smtClean="0"/>
              <a:t>30/07/2012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A479E780-FDF6-46EE-A465-D6825E45B132}" type="slidenum">
              <a:rPr lang="en-AU" smtClean="0"/>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9B07BC7C-73A6-448E-A5C9-BFC81FF29B9C}" type="datetimeFigureOut">
              <a:rPr lang="en-AU" smtClean="0"/>
              <a:t>30/07/2012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A479E780-FDF6-46EE-A465-D6825E45B132}" type="slidenum">
              <a:rPr lang="en-AU" smtClean="0"/>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B07BC7C-73A6-448E-A5C9-BFC81FF29B9C}" type="datetimeFigureOut">
              <a:rPr lang="en-AU" smtClean="0"/>
              <a:t>30/07/2012</a:t>
            </a:fld>
            <a:endParaRPr lang="en-AU"/>
          </a:p>
        </p:txBody>
      </p:sp>
      <p:sp>
        <p:nvSpPr>
          <p:cNvPr id="7" name="Slide Number Placeholder 6"/>
          <p:cNvSpPr>
            <a:spLocks noGrp="1"/>
          </p:cNvSpPr>
          <p:nvPr>
            <p:ph type="sldNum" sz="quarter" idx="11"/>
          </p:nvPr>
        </p:nvSpPr>
        <p:spPr/>
        <p:txBody>
          <a:bodyPr rtlCol="0"/>
          <a:lstStyle/>
          <a:p>
            <a:fld id="{A479E780-FDF6-46EE-A465-D6825E45B132}" type="slidenum">
              <a:rPr lang="en-AU" smtClean="0"/>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07BC7C-73A6-448E-A5C9-BFC81FF29B9C}" type="datetimeFigureOut">
              <a:rPr lang="en-AU" smtClean="0"/>
              <a:t>30/07/2012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A479E780-FDF6-46EE-A465-D6825E45B132}"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9B07BC7C-73A6-448E-A5C9-BFC81FF29B9C}" type="datetimeFigureOut">
              <a:rPr lang="en-AU" smtClean="0"/>
              <a:t>30/07/2012</a:t>
            </a:fld>
            <a:endParaRPr lang="en-AU"/>
          </a:p>
        </p:txBody>
      </p:sp>
      <p:sp>
        <p:nvSpPr>
          <p:cNvPr id="22" name="Slide Number Placeholder 21"/>
          <p:cNvSpPr>
            <a:spLocks noGrp="1"/>
          </p:cNvSpPr>
          <p:nvPr>
            <p:ph type="sldNum" sz="quarter" idx="15"/>
          </p:nvPr>
        </p:nvSpPr>
        <p:spPr/>
        <p:txBody>
          <a:bodyPr rtlCol="0"/>
          <a:lstStyle/>
          <a:p>
            <a:fld id="{A479E780-FDF6-46EE-A465-D6825E45B132}" type="slidenum">
              <a:rPr lang="en-AU" smtClean="0"/>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9B07BC7C-73A6-448E-A5C9-BFC81FF29B9C}" type="datetimeFigureOut">
              <a:rPr lang="en-AU" smtClean="0"/>
              <a:t>30/07/2012</a:t>
            </a:fld>
            <a:endParaRPr lang="en-AU"/>
          </a:p>
        </p:txBody>
      </p:sp>
      <p:sp>
        <p:nvSpPr>
          <p:cNvPr id="18" name="Slide Number Placeholder 17"/>
          <p:cNvSpPr>
            <a:spLocks noGrp="1"/>
          </p:cNvSpPr>
          <p:nvPr>
            <p:ph type="sldNum" sz="quarter" idx="11"/>
          </p:nvPr>
        </p:nvSpPr>
        <p:spPr/>
        <p:txBody>
          <a:bodyPr rtlCol="0"/>
          <a:lstStyle/>
          <a:p>
            <a:fld id="{A479E780-FDF6-46EE-A465-D6825E45B132}" type="slidenum">
              <a:rPr lang="en-AU" smtClean="0"/>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B07BC7C-73A6-448E-A5C9-BFC81FF29B9C}" type="datetimeFigureOut">
              <a:rPr lang="en-AU" smtClean="0"/>
              <a:t>30/07/2012</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79E780-FDF6-46EE-A465-D6825E45B132}"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region2library.org/DATA/Social%20Stories/Asking_questions.pdf" TargetMode="External"/><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2" Type="http://schemas.openxmlformats.org/officeDocument/2006/relationships/hyperlink" Target="http://www.cheri.com.au/documents/Whataresocialstorie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thegraycenter.org/social-stories/what-are-social-storie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www.region2library.org/socialstories.htm" TargetMode="External"/><Relationship Id="rId3" Type="http://schemas.openxmlformats.org/officeDocument/2006/relationships/hyperlink" Target="http://www.cheri.com.au/documents/Whataresocialstories.pdf" TargetMode="External"/><Relationship Id="rId7" Type="http://schemas.openxmlformats.org/officeDocument/2006/relationships/hyperlink" Target="http://kidstherapyassociates.blogspot.com.au/" TargetMode="External"/><Relationship Id="rId2" Type="http://schemas.openxmlformats.org/officeDocument/2006/relationships/hyperlink" Target="http://www.thegraycenter.org/social-stories" TargetMode="External"/><Relationship Id="rId1" Type="http://schemas.openxmlformats.org/officeDocument/2006/relationships/slideLayout" Target="../slideLayouts/slideLayout2.xml"/><Relationship Id="rId6" Type="http://schemas.openxmlformats.org/officeDocument/2006/relationships/hyperlink" Target="http://www.boardmakershare.com/" TargetMode="External"/><Relationship Id="rId5" Type="http://schemas.openxmlformats.org/officeDocument/2006/relationships/hyperlink" Target="http://www.ccsd.edu/LittleTor.cfm?subpage=5804" TargetMode="External"/><Relationship Id="rId10" Type="http://schemas.openxmlformats.org/officeDocument/2006/relationships/hyperlink" Target="http://kidscandream.webs.com/page12.htm" TargetMode="External"/><Relationship Id="rId4" Type="http://schemas.openxmlformats.org/officeDocument/2006/relationships/hyperlink" Target="http://www.oneplaceforspecialneeds.com/" TargetMode="External"/><Relationship Id="rId9" Type="http://schemas.openxmlformats.org/officeDocument/2006/relationships/hyperlink" Target="http://www.setbc.org/pictureset/Default.asp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Social Stories</a:t>
            </a:r>
            <a:endParaRPr lang="en-AU" dirty="0"/>
          </a:p>
        </p:txBody>
      </p:sp>
      <p:sp>
        <p:nvSpPr>
          <p:cNvPr id="3" name="Subtitle 2"/>
          <p:cNvSpPr>
            <a:spLocks noGrp="1"/>
          </p:cNvSpPr>
          <p:nvPr>
            <p:ph type="subTitle" idx="1"/>
          </p:nvPr>
        </p:nvSpPr>
        <p:spPr/>
        <p:txBody>
          <a:bodyPr/>
          <a:lstStyle/>
          <a:p>
            <a:r>
              <a:rPr lang="en-AU" dirty="0" smtClean="0"/>
              <a:t>An evidence-based strategy for working with children with autism.</a:t>
            </a:r>
            <a:endParaRPr lang="en-AU" dirty="0"/>
          </a:p>
        </p:txBody>
      </p:sp>
    </p:spTree>
    <p:extLst>
      <p:ext uri="{BB962C8B-B14F-4D97-AF65-F5344CB8AC3E}">
        <p14:creationId xmlns:p14="http://schemas.microsoft.com/office/powerpoint/2010/main" val="999482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Put a Social Story Into Practice</a:t>
            </a:r>
            <a:endParaRPr lang="en-AU" dirty="0"/>
          </a:p>
        </p:txBody>
      </p:sp>
      <p:sp>
        <p:nvSpPr>
          <p:cNvPr id="3" name="Content Placeholder 2"/>
          <p:cNvSpPr>
            <a:spLocks noGrp="1"/>
          </p:cNvSpPr>
          <p:nvPr>
            <p:ph sz="quarter" idx="1"/>
          </p:nvPr>
        </p:nvSpPr>
        <p:spPr/>
        <p:txBody>
          <a:bodyPr>
            <a:normAutofit fontScale="77500" lnSpcReduction="20000"/>
          </a:bodyPr>
          <a:lstStyle/>
          <a:p>
            <a:r>
              <a:rPr lang="en-AU" dirty="0" smtClean="0"/>
              <a:t>Read </a:t>
            </a:r>
            <a:r>
              <a:rPr lang="en-AU" dirty="0"/>
              <a:t>the story to the child in a location with few distractions.</a:t>
            </a:r>
          </a:p>
          <a:p>
            <a:pPr lvl="0"/>
            <a:r>
              <a:rPr lang="en-AU" dirty="0"/>
              <a:t>Briefly explain the importance of a social story. </a:t>
            </a:r>
          </a:p>
          <a:p>
            <a:pPr lvl="0"/>
            <a:r>
              <a:rPr lang="en-AU" dirty="0"/>
              <a:t>For example, discuss with Johnny the importance of sharing – making friends, getting along. </a:t>
            </a:r>
          </a:p>
          <a:p>
            <a:pPr lvl="0"/>
            <a:r>
              <a:rPr lang="en-AU" dirty="0"/>
              <a:t>Read through the story once or twice and, when necessary, model the desired behaviour. </a:t>
            </a:r>
          </a:p>
          <a:p>
            <a:pPr lvl="1"/>
            <a:r>
              <a:rPr lang="en-AU" dirty="0"/>
              <a:t>For example, after reading with Johnny his social story on sharing, the adult plays with one of Johnny’s favourite toys. Johnny is encouraged to ask for the toy and respond appropriately.</a:t>
            </a:r>
          </a:p>
          <a:p>
            <a:pPr lvl="0"/>
            <a:r>
              <a:rPr lang="en-AU" dirty="0"/>
              <a:t>If appropriate, create a schedule for the child in which the story is read at the same time and in the same way each time.</a:t>
            </a:r>
          </a:p>
          <a:p>
            <a:pPr lvl="0"/>
            <a:r>
              <a:rPr lang="en-AU" dirty="0"/>
              <a:t>Read the story just prior to a situation in which the problem behaviour is likely to occur, if appropriate. </a:t>
            </a:r>
            <a:endParaRPr lang="en-AU" dirty="0" smtClean="0"/>
          </a:p>
          <a:p>
            <a:pPr lvl="1"/>
            <a:r>
              <a:rPr lang="en-AU" dirty="0" smtClean="0"/>
              <a:t>For </a:t>
            </a:r>
            <a:r>
              <a:rPr lang="en-AU" dirty="0"/>
              <a:t>example, if Johnny’s problem with toy grabbing occurs mainly at recess, it may be helpful to read the social story right before recess each </a:t>
            </a:r>
            <a:r>
              <a:rPr lang="en-AU" dirty="0" smtClean="0"/>
              <a:t>day.</a:t>
            </a:r>
          </a:p>
          <a:p>
            <a:pPr lvl="1"/>
            <a:r>
              <a:rPr lang="en-AU" dirty="0" smtClean="0"/>
              <a:t>Consider </a:t>
            </a:r>
            <a:r>
              <a:rPr lang="en-AU" dirty="0"/>
              <a:t>providing opportunities for the student to read the social story with other children or adults</a:t>
            </a:r>
            <a:r>
              <a:rPr lang="en-AU" dirty="0" smtClean="0"/>
              <a:t>.</a:t>
            </a:r>
            <a:endParaRPr lang="en-AU" dirty="0"/>
          </a:p>
        </p:txBody>
      </p:sp>
    </p:spTree>
    <p:extLst>
      <p:ext uri="{BB962C8B-B14F-4D97-AF65-F5344CB8AC3E}">
        <p14:creationId xmlns:p14="http://schemas.microsoft.com/office/powerpoint/2010/main" val="979251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Determine if the Social Story is Successful</a:t>
            </a:r>
            <a:endParaRPr lang="en-AU" dirty="0"/>
          </a:p>
        </p:txBody>
      </p:sp>
      <p:sp>
        <p:nvSpPr>
          <p:cNvPr id="3" name="Content Placeholder 2"/>
          <p:cNvSpPr>
            <a:spLocks noGrp="1"/>
          </p:cNvSpPr>
          <p:nvPr>
            <p:ph sz="quarter" idx="1"/>
          </p:nvPr>
        </p:nvSpPr>
        <p:spPr/>
        <p:txBody>
          <a:bodyPr/>
          <a:lstStyle/>
          <a:p>
            <a:pPr lvl="0"/>
            <a:r>
              <a:rPr lang="en-AU" dirty="0" smtClean="0"/>
              <a:t>Observe </a:t>
            </a:r>
            <a:r>
              <a:rPr lang="en-AU" dirty="0"/>
              <a:t>the student’s behaviour and comments when the story is presented.</a:t>
            </a:r>
          </a:p>
          <a:p>
            <a:pPr lvl="0"/>
            <a:r>
              <a:rPr lang="en-AU" dirty="0"/>
              <a:t>Conduct ongoing data collection on the child’s behaviour (Has the child acquired, generalised, and maintained the new behaviour?).</a:t>
            </a:r>
          </a:p>
          <a:p>
            <a:pPr lvl="0"/>
            <a:r>
              <a:rPr lang="en-AU" dirty="0"/>
              <a:t>Compare your observations to those of teachers, parents, and others.</a:t>
            </a:r>
          </a:p>
          <a:p>
            <a:pPr lvl="0"/>
            <a:r>
              <a:rPr lang="en-AU" dirty="0"/>
              <a:t>Collect data now that the story has been implemented and compare the data to the previous data.</a:t>
            </a:r>
          </a:p>
          <a:p>
            <a:endParaRPr lang="en-AU" dirty="0"/>
          </a:p>
        </p:txBody>
      </p:sp>
    </p:spTree>
    <p:extLst>
      <p:ext uri="{BB962C8B-B14F-4D97-AF65-F5344CB8AC3E}">
        <p14:creationId xmlns:p14="http://schemas.microsoft.com/office/powerpoint/2010/main" val="2717141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if the Social Story is not Successful?</a:t>
            </a:r>
            <a:endParaRPr lang="en-AU" dirty="0"/>
          </a:p>
        </p:txBody>
      </p:sp>
      <p:sp>
        <p:nvSpPr>
          <p:cNvPr id="3" name="Content Placeholder 2"/>
          <p:cNvSpPr>
            <a:spLocks noGrp="1"/>
          </p:cNvSpPr>
          <p:nvPr>
            <p:ph sz="quarter" idx="1"/>
          </p:nvPr>
        </p:nvSpPr>
        <p:spPr/>
        <p:txBody>
          <a:bodyPr>
            <a:normAutofit lnSpcReduction="10000"/>
          </a:bodyPr>
          <a:lstStyle/>
          <a:p>
            <a:r>
              <a:rPr lang="en-AU" dirty="0"/>
              <a:t>If the student has not responded to the social story after an appropriate length of time (note: this varies by target behaviour and the time each child requires to learn a new skill), review the social story and how it has been used. If modifications are needed, change only one aspect of the social story at a time.</a:t>
            </a:r>
            <a:endParaRPr lang="en-AU" b="1" dirty="0"/>
          </a:p>
          <a:p>
            <a:pPr lvl="1"/>
            <a:r>
              <a:rPr lang="en-AU" sz="2000" dirty="0"/>
              <a:t>For example, change when the story is read. Do not change the words of the story or who reads the story. This helps determine what aspect of the social story works and does not work with the child.</a:t>
            </a:r>
          </a:p>
          <a:p>
            <a:pPr lvl="1"/>
            <a:r>
              <a:rPr lang="en-AU" sz="2000" dirty="0"/>
              <a:t>If Johnny’s social story is read to him before recess, he may become too excited and be unable to listen to the story. Therefore, maybe the story should be read at a different time during the day. </a:t>
            </a:r>
          </a:p>
          <a:p>
            <a:endParaRPr lang="en-AU" dirty="0"/>
          </a:p>
        </p:txBody>
      </p:sp>
    </p:spTree>
    <p:extLst>
      <p:ext uri="{BB962C8B-B14F-4D97-AF65-F5344CB8AC3E}">
        <p14:creationId xmlns:p14="http://schemas.microsoft.com/office/powerpoint/2010/main" val="952028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to Do Next</a:t>
            </a:r>
            <a:endParaRPr lang="en-AU" dirty="0"/>
          </a:p>
        </p:txBody>
      </p:sp>
      <p:sp>
        <p:nvSpPr>
          <p:cNvPr id="3" name="Content Placeholder 2"/>
          <p:cNvSpPr>
            <a:spLocks noGrp="1"/>
          </p:cNvSpPr>
          <p:nvPr>
            <p:ph sz="quarter" idx="1"/>
          </p:nvPr>
        </p:nvSpPr>
        <p:spPr/>
        <p:txBody>
          <a:bodyPr>
            <a:normAutofit fontScale="85000" lnSpcReduction="10000"/>
          </a:bodyPr>
          <a:lstStyle/>
          <a:p>
            <a:r>
              <a:rPr lang="en-AU" dirty="0" smtClean="0"/>
              <a:t>Fade </a:t>
            </a:r>
            <a:r>
              <a:rPr lang="en-AU" dirty="0"/>
              <a:t>the social </a:t>
            </a:r>
            <a:r>
              <a:rPr lang="en-AU" dirty="0" smtClean="0"/>
              <a:t>story - extend </a:t>
            </a:r>
            <a:r>
              <a:rPr lang="en-AU" dirty="0"/>
              <a:t>the time between readings or having the student read the story independently.</a:t>
            </a:r>
          </a:p>
          <a:p>
            <a:r>
              <a:rPr lang="en-AU" dirty="0"/>
              <a:t>Work with the student or parents to identify </a:t>
            </a:r>
            <a:r>
              <a:rPr lang="en-AU" dirty="0" smtClean="0"/>
              <a:t>new </a:t>
            </a:r>
            <a:r>
              <a:rPr lang="en-AU" dirty="0"/>
              <a:t>skills to address.</a:t>
            </a:r>
          </a:p>
          <a:p>
            <a:r>
              <a:rPr lang="en-AU" dirty="0"/>
              <a:t>Create new social stories that address other targeted behaviours.</a:t>
            </a:r>
          </a:p>
          <a:p>
            <a:r>
              <a:rPr lang="en-AU" dirty="0"/>
              <a:t>Help the student continue to generalise new behaviours. </a:t>
            </a:r>
          </a:p>
          <a:p>
            <a:pPr lvl="1"/>
            <a:r>
              <a:rPr lang="en-AU" sz="2400" dirty="0"/>
              <a:t>For example, the teacher could help Johnny </a:t>
            </a:r>
            <a:r>
              <a:rPr lang="en-AU" sz="2400" dirty="0" smtClean="0"/>
              <a:t>generalise </a:t>
            </a:r>
            <a:r>
              <a:rPr lang="en-AU" sz="2400" dirty="0"/>
              <a:t>toy grabbing in situations outside of the classroom, such as recess, PE, and music.</a:t>
            </a:r>
          </a:p>
          <a:p>
            <a:pPr lvl="0"/>
            <a:r>
              <a:rPr lang="en-AU" dirty="0"/>
              <a:t>Reintroduce the previous story, as needed. </a:t>
            </a:r>
          </a:p>
          <a:p>
            <a:pPr lvl="1"/>
            <a:r>
              <a:rPr lang="en-AU" sz="2400" dirty="0"/>
              <a:t>For example, Johnny stopped grabbing toys away from others for approximately one month. However, the story was reintroduced when the behaviour began to reoccur.</a:t>
            </a:r>
          </a:p>
          <a:p>
            <a:endParaRPr lang="en-AU" dirty="0"/>
          </a:p>
        </p:txBody>
      </p:sp>
    </p:spTree>
    <p:extLst>
      <p:ext uri="{BB962C8B-B14F-4D97-AF65-F5344CB8AC3E}">
        <p14:creationId xmlns:p14="http://schemas.microsoft.com/office/powerpoint/2010/main" val="4224327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sz="quarter" idx="1"/>
          </p:nvPr>
        </p:nvSpPr>
        <p:spPr/>
        <p:txBody>
          <a:bodyPr>
            <a:normAutofit fontScale="92500" lnSpcReduction="20000"/>
          </a:bodyPr>
          <a:lstStyle/>
          <a:p>
            <a:pPr lvl="0"/>
            <a:r>
              <a:rPr lang="en-AU" dirty="0" smtClean="0"/>
              <a:t>A </a:t>
            </a:r>
            <a:r>
              <a:rPr lang="en-AU" dirty="0"/>
              <a:t>social story helps students with ASD acquire, generalise, and maintain social skills that make them more successful at school, home and the community. </a:t>
            </a:r>
          </a:p>
          <a:p>
            <a:pPr lvl="0"/>
            <a:r>
              <a:rPr lang="en-AU" dirty="0"/>
              <a:t>The first step in writing a social story is to identify the target behaviour.</a:t>
            </a:r>
          </a:p>
          <a:p>
            <a:pPr lvl="0"/>
            <a:r>
              <a:rPr lang="en-AU" dirty="0"/>
              <a:t>Write the social story taking care that the vocabulary matches the student's reading/functioning level. If possible, write the story with the student.</a:t>
            </a:r>
          </a:p>
          <a:p>
            <a:pPr lvl="0"/>
            <a:r>
              <a:rPr lang="en-AU" dirty="0"/>
              <a:t>Format the story to match the learner's age and functioning </a:t>
            </a:r>
            <a:r>
              <a:rPr lang="en-AU" dirty="0" smtClean="0"/>
              <a:t>level.</a:t>
            </a:r>
          </a:p>
          <a:p>
            <a:pPr lvl="1"/>
            <a:r>
              <a:rPr lang="en-AU" dirty="0" smtClean="0"/>
              <a:t>For </a:t>
            </a:r>
            <a:r>
              <a:rPr lang="en-AU" dirty="0"/>
              <a:t>example, when writing a social story for an early primary-age student, consider limiting the number of sentences to 1 to 3 per page and use a book-like format. If writing a social story for a high school student who has average to above-average cognitive abilities, consider constructing the story on an A4 piece paper using single- or double-space format that resembles an essay</a:t>
            </a:r>
            <a:r>
              <a:rPr lang="en-AU" dirty="0" smtClean="0"/>
              <a:t>.</a:t>
            </a:r>
            <a:endParaRPr lang="en-AU" dirty="0"/>
          </a:p>
        </p:txBody>
      </p:sp>
    </p:spTree>
    <p:extLst>
      <p:ext uri="{BB962C8B-B14F-4D97-AF65-F5344CB8AC3E}">
        <p14:creationId xmlns:p14="http://schemas.microsoft.com/office/powerpoint/2010/main" val="10763245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Summary</a:t>
            </a:r>
            <a:endParaRPr lang="en-AU" dirty="0"/>
          </a:p>
        </p:txBody>
      </p:sp>
      <p:sp>
        <p:nvSpPr>
          <p:cNvPr id="3" name="Content Placeholder 2"/>
          <p:cNvSpPr>
            <a:spLocks noGrp="1"/>
          </p:cNvSpPr>
          <p:nvPr>
            <p:ph sz="quarter" idx="1"/>
          </p:nvPr>
        </p:nvSpPr>
        <p:spPr/>
        <p:txBody>
          <a:bodyPr>
            <a:normAutofit fontScale="92500" lnSpcReduction="20000"/>
          </a:bodyPr>
          <a:lstStyle/>
          <a:p>
            <a:pPr lvl="0"/>
            <a:r>
              <a:rPr lang="en-AU" dirty="0"/>
              <a:t>Include any combination of descriptive, perspective, directive, or </a:t>
            </a:r>
            <a:r>
              <a:rPr lang="en-AU" dirty="0" smtClean="0"/>
              <a:t>affirmative </a:t>
            </a:r>
            <a:r>
              <a:rPr lang="en-AU" dirty="0"/>
              <a:t>sentences.</a:t>
            </a:r>
          </a:p>
          <a:p>
            <a:pPr lvl="0"/>
            <a:r>
              <a:rPr lang="en-AU" dirty="0"/>
              <a:t>If needed, use pictures, photographs, or </a:t>
            </a:r>
            <a:r>
              <a:rPr lang="en-AU" dirty="0" smtClean="0"/>
              <a:t>symbols </a:t>
            </a:r>
            <a:r>
              <a:rPr lang="en-AU" dirty="0"/>
              <a:t>to assist comprehension.</a:t>
            </a:r>
          </a:p>
          <a:p>
            <a:pPr lvl="0"/>
            <a:r>
              <a:rPr lang="en-AU" dirty="0"/>
              <a:t>Construct the social story out of materials appropriate for the child’s developmental level using cardboard, poster board, laminated pages, etc.</a:t>
            </a:r>
          </a:p>
          <a:p>
            <a:pPr lvl="0"/>
            <a:r>
              <a:rPr lang="en-AU" dirty="0"/>
              <a:t>Provide an appropriate routine for the social story to be read.</a:t>
            </a:r>
          </a:p>
          <a:p>
            <a:pPr lvl="0"/>
            <a:r>
              <a:rPr lang="en-AU" dirty="0"/>
              <a:t>If the student does not appear to be responding to the social story, adjust the content of the story and/or the student's access to the social story.</a:t>
            </a:r>
          </a:p>
          <a:p>
            <a:pPr lvl="0"/>
            <a:r>
              <a:rPr lang="en-AU" dirty="0"/>
              <a:t>Fade the social story when the desired outcome is maintained and reintroduce if needed. Remember that some students may continue to rely on a social story for an extended period of time</a:t>
            </a:r>
          </a:p>
        </p:txBody>
      </p:sp>
    </p:spTree>
    <p:extLst>
      <p:ext uri="{BB962C8B-B14F-4D97-AF65-F5344CB8AC3E}">
        <p14:creationId xmlns:p14="http://schemas.microsoft.com/office/powerpoint/2010/main" val="1554656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Social Stories</a:t>
            </a:r>
            <a:endParaRPr lang="en-AU"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539552" y="1628800"/>
            <a:ext cx="1872208" cy="2422858"/>
          </a:xfrm>
          <a:ln>
            <a:solidFill>
              <a:schemeClr val="accent1"/>
            </a:solidFill>
          </a:ln>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89490" y="1628800"/>
            <a:ext cx="1872208" cy="2422857"/>
          </a:xfrm>
          <a:prstGeom prst="rect">
            <a:avLst/>
          </a:prstGeom>
          <a:ln>
            <a:solidFill>
              <a:schemeClr val="accent1"/>
            </a:solidFill>
          </a:ln>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89490" y="4177253"/>
            <a:ext cx="1872208" cy="2422858"/>
          </a:xfrm>
          <a:prstGeom prst="rect">
            <a:avLst/>
          </a:prstGeom>
          <a:ln>
            <a:solidFill>
              <a:schemeClr val="accent1"/>
            </a:solidFill>
          </a:ln>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2000" y="1628158"/>
            <a:ext cx="1872705" cy="2423500"/>
          </a:xfrm>
          <a:prstGeom prst="rect">
            <a:avLst/>
          </a:prstGeom>
          <a:ln>
            <a:solidFill>
              <a:schemeClr val="accent1"/>
            </a:solidFill>
          </a:ln>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9552" y="4177253"/>
            <a:ext cx="1872705" cy="2423500"/>
          </a:xfrm>
          <a:prstGeom prst="rect">
            <a:avLst/>
          </a:prstGeom>
          <a:ln>
            <a:solidFill>
              <a:schemeClr val="accent1"/>
            </a:solidFill>
          </a:ln>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572000" y="4177253"/>
            <a:ext cx="1872705" cy="2423500"/>
          </a:xfrm>
          <a:prstGeom prst="rect">
            <a:avLst/>
          </a:prstGeom>
          <a:ln>
            <a:solidFill>
              <a:schemeClr val="accent1"/>
            </a:solidFill>
          </a:ln>
        </p:spPr>
      </p:pic>
      <p:sp>
        <p:nvSpPr>
          <p:cNvPr id="10" name="TextBox 9"/>
          <p:cNvSpPr txBox="1"/>
          <p:nvPr/>
        </p:nvSpPr>
        <p:spPr>
          <a:xfrm>
            <a:off x="6686516" y="4203684"/>
            <a:ext cx="1944216" cy="1384995"/>
          </a:xfrm>
          <a:prstGeom prst="rect">
            <a:avLst/>
          </a:prstGeom>
          <a:noFill/>
        </p:spPr>
        <p:txBody>
          <a:bodyPr wrap="square" rtlCol="0">
            <a:spAutoFit/>
          </a:bodyPr>
          <a:lstStyle/>
          <a:p>
            <a:r>
              <a:rPr lang="en-AU" sz="1400" dirty="0" smtClean="0"/>
              <a:t>From: </a:t>
            </a:r>
            <a:r>
              <a:rPr lang="en-AU" sz="1400" dirty="0" smtClean="0">
                <a:hlinkClick r:id="rId8"/>
              </a:rPr>
              <a:t>http</a:t>
            </a:r>
            <a:r>
              <a:rPr lang="en-AU" sz="1400" dirty="0">
                <a:hlinkClick r:id="rId8"/>
              </a:rPr>
              <a:t>://</a:t>
            </a:r>
            <a:r>
              <a:rPr lang="en-AU" sz="1400" dirty="0" smtClean="0">
                <a:hlinkClick r:id="rId8"/>
              </a:rPr>
              <a:t>region2library.org/DATA/Social%20Stories/Asking_questions.pdf</a:t>
            </a:r>
            <a:endParaRPr lang="en-AU" sz="1400" dirty="0" smtClean="0"/>
          </a:p>
          <a:p>
            <a:endParaRPr lang="en-AU" sz="1400" dirty="0" smtClean="0"/>
          </a:p>
        </p:txBody>
      </p:sp>
    </p:spTree>
    <p:extLst>
      <p:ext uri="{BB962C8B-B14F-4D97-AF65-F5344CB8AC3E}">
        <p14:creationId xmlns:p14="http://schemas.microsoft.com/office/powerpoint/2010/main" val="38054782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Social Stories</a:t>
            </a:r>
            <a:endParaRPr lang="en-AU" dirty="0"/>
          </a:p>
        </p:txBody>
      </p:sp>
      <p:sp>
        <p:nvSpPr>
          <p:cNvPr id="3" name="Content Placeholder 2"/>
          <p:cNvSpPr>
            <a:spLocks noGrp="1"/>
          </p:cNvSpPr>
          <p:nvPr>
            <p:ph sz="quarter" idx="1"/>
          </p:nvPr>
        </p:nvSpPr>
        <p:spPr>
          <a:xfrm>
            <a:off x="457200" y="1600200"/>
            <a:ext cx="7859216" cy="4873752"/>
          </a:xfrm>
        </p:spPr>
        <p:txBody>
          <a:bodyPr>
            <a:normAutofit fontScale="92500" lnSpcReduction="20000"/>
          </a:bodyPr>
          <a:lstStyle/>
          <a:p>
            <a:pPr marL="0" indent="0" algn="ctr">
              <a:buNone/>
            </a:pPr>
            <a:r>
              <a:rPr lang="en-AU" b="1" dirty="0" smtClean="0"/>
              <a:t>People </a:t>
            </a:r>
            <a:r>
              <a:rPr lang="en-AU" b="1" dirty="0"/>
              <a:t>I Can Talk </a:t>
            </a:r>
            <a:r>
              <a:rPr lang="en-AU" b="1" dirty="0" smtClean="0"/>
              <a:t>To</a:t>
            </a:r>
            <a:endParaRPr lang="en-AU" b="1" dirty="0"/>
          </a:p>
          <a:p>
            <a:pPr marL="0" indent="0">
              <a:buNone/>
            </a:pPr>
            <a:r>
              <a:rPr lang="en-AU" dirty="0"/>
              <a:t>Sometimes I go shopping with Dad and Mum and we buy groceries and meat and clothes.</a:t>
            </a:r>
          </a:p>
          <a:p>
            <a:pPr marL="0" indent="0">
              <a:buNone/>
            </a:pPr>
            <a:r>
              <a:rPr lang="en-AU" dirty="0"/>
              <a:t>Sometimes Dad and Mum buy me chips.</a:t>
            </a:r>
          </a:p>
          <a:p>
            <a:pPr marL="0" indent="0">
              <a:buNone/>
            </a:pPr>
            <a:r>
              <a:rPr lang="en-AU" dirty="0"/>
              <a:t>I talk to Dad when I am shopping. I talk to Mum when I am shopping.</a:t>
            </a:r>
          </a:p>
          <a:p>
            <a:pPr marL="0" indent="0">
              <a:buNone/>
            </a:pPr>
            <a:r>
              <a:rPr lang="en-AU" dirty="0"/>
              <a:t>Sometimes I give money to the shop lady.</a:t>
            </a:r>
          </a:p>
          <a:p>
            <a:pPr marL="0" indent="0">
              <a:buNone/>
            </a:pPr>
            <a:r>
              <a:rPr lang="en-AU" dirty="0"/>
              <a:t>I can say “hello” to the shop lady. I can say “thank you” to the shop lady.</a:t>
            </a:r>
          </a:p>
          <a:p>
            <a:pPr marL="0" indent="0">
              <a:buNone/>
            </a:pPr>
            <a:r>
              <a:rPr lang="en-AU" dirty="0"/>
              <a:t>I only talk to people I know at the shops.</a:t>
            </a:r>
          </a:p>
          <a:p>
            <a:pPr marL="0" indent="0">
              <a:buNone/>
            </a:pPr>
            <a:r>
              <a:rPr lang="en-AU" dirty="0"/>
              <a:t>I like to talk to Mum and Dad.</a:t>
            </a:r>
          </a:p>
          <a:p>
            <a:pPr marL="0" indent="0">
              <a:buNone/>
            </a:pPr>
            <a:r>
              <a:rPr lang="en-AU" dirty="0"/>
              <a:t>I am pleased I am learning who I can talk to</a:t>
            </a:r>
            <a:r>
              <a:rPr lang="en-AU" dirty="0" smtClean="0"/>
              <a:t>.</a:t>
            </a:r>
          </a:p>
          <a:p>
            <a:pPr marL="0" indent="0">
              <a:buNone/>
            </a:pPr>
            <a:endParaRPr lang="en-AU" dirty="0"/>
          </a:p>
          <a:p>
            <a:pPr marL="0" indent="0">
              <a:buNone/>
            </a:pPr>
            <a:r>
              <a:rPr lang="en-AU" sz="1900" dirty="0"/>
              <a:t>From: </a:t>
            </a:r>
            <a:r>
              <a:rPr lang="en-AU" sz="1900" dirty="0">
                <a:hlinkClick r:id="rId2"/>
              </a:rPr>
              <a:t>http://</a:t>
            </a:r>
            <a:r>
              <a:rPr lang="en-AU" sz="1900" dirty="0" smtClean="0">
                <a:hlinkClick r:id="rId2"/>
              </a:rPr>
              <a:t>www.cheri.com.au/documents/Whataresocialstories.pdf</a:t>
            </a:r>
            <a:endParaRPr lang="en-AU" sz="1900" dirty="0" smtClean="0"/>
          </a:p>
          <a:p>
            <a:pPr marL="0" indent="0">
              <a:buNone/>
            </a:pPr>
            <a:endParaRPr lang="en-AU" dirty="0"/>
          </a:p>
        </p:txBody>
      </p:sp>
    </p:spTree>
    <p:extLst>
      <p:ext uri="{BB962C8B-B14F-4D97-AF65-F5344CB8AC3E}">
        <p14:creationId xmlns:p14="http://schemas.microsoft.com/office/powerpoint/2010/main" val="3164070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Sample Social Stories</a:t>
            </a:r>
            <a:endParaRPr lang="en-AU" dirty="0"/>
          </a:p>
        </p:txBody>
      </p:sp>
      <p:sp>
        <p:nvSpPr>
          <p:cNvPr id="3" name="Content Placeholder 2"/>
          <p:cNvSpPr>
            <a:spLocks noGrp="1"/>
          </p:cNvSpPr>
          <p:nvPr>
            <p:ph sz="quarter" idx="1"/>
          </p:nvPr>
        </p:nvSpPr>
        <p:spPr>
          <a:xfrm>
            <a:off x="457200" y="1600200"/>
            <a:ext cx="7715200" cy="4873752"/>
          </a:xfrm>
        </p:spPr>
        <p:txBody>
          <a:bodyPr>
            <a:normAutofit fontScale="55000" lnSpcReduction="20000"/>
          </a:bodyPr>
          <a:lstStyle/>
          <a:p>
            <a:pPr marL="0" indent="0" algn="ctr">
              <a:buNone/>
            </a:pPr>
            <a:r>
              <a:rPr lang="en-AU" b="1" dirty="0"/>
              <a:t>Who is Line Leader?</a:t>
            </a:r>
          </a:p>
          <a:p>
            <a:pPr marL="0" indent="0">
              <a:buNone/>
            </a:pPr>
            <a:r>
              <a:rPr lang="en-AU" dirty="0"/>
              <a:t>My name is Andrew. I am in </a:t>
            </a:r>
            <a:r>
              <a:rPr lang="en-AU" dirty="0" smtClean="0"/>
              <a:t>the first grade. </a:t>
            </a:r>
            <a:r>
              <a:rPr lang="en-AU" dirty="0"/>
              <a:t>Sometimes, the children in my class </a:t>
            </a:r>
            <a:r>
              <a:rPr lang="en-AU" dirty="0" smtClean="0"/>
              <a:t>form one line.</a:t>
            </a:r>
            <a:endParaRPr lang="en-AU" dirty="0"/>
          </a:p>
          <a:p>
            <a:pPr marL="0" indent="0">
              <a:buNone/>
            </a:pPr>
            <a:r>
              <a:rPr lang="en-AU" dirty="0" smtClean="0"/>
              <a:t>The </a:t>
            </a:r>
            <a:r>
              <a:rPr lang="en-AU" dirty="0"/>
              <a:t>children in my class stand in a line when we are getting ready to go to another part of the school. Children do move a little when they stand in a line. Children may move to scratch, or fix their shirt, or their shoe. Sometimes, because they are standing close together, children may touch one another. Many times, it is an accident when children touch one another in line. They were not planning to touch another child.</a:t>
            </a:r>
          </a:p>
          <a:p>
            <a:pPr marL="0" indent="0">
              <a:buNone/>
            </a:pPr>
            <a:r>
              <a:rPr lang="en-AU" dirty="0" smtClean="0"/>
              <a:t>The </a:t>
            </a:r>
            <a:r>
              <a:rPr lang="en-AU" dirty="0"/>
              <a:t>children in my class walk in a line to move safely in the halls. Walking in a line keeps children in order, too. If another group of students are walking in the hall going the opposite direction, the two groups can pass one another easily. That's why teachers have asked children to walk in lines for many, many years. It is a safe and organized way to move many children.</a:t>
            </a:r>
          </a:p>
          <a:p>
            <a:pPr marL="0" indent="0">
              <a:buNone/>
            </a:pPr>
            <a:r>
              <a:rPr lang="en-AU" dirty="0" smtClean="0"/>
              <a:t>Usually</a:t>
            </a:r>
            <a:r>
              <a:rPr lang="en-AU" dirty="0"/>
              <a:t>, children stand and walk in lines for a short period of time. Once the children reach their destination, their teacher often doesn't need them to stay in the line anymore.</a:t>
            </a:r>
          </a:p>
          <a:p>
            <a:pPr marL="0" indent="0">
              <a:buNone/>
            </a:pPr>
            <a:r>
              <a:rPr lang="en-AU" dirty="0" smtClean="0"/>
              <a:t>Sometimes</a:t>
            </a:r>
            <a:r>
              <a:rPr lang="en-AU" dirty="0"/>
              <a:t>, I may be the Line Leader. This means that the other children in my class will walk behind me.</a:t>
            </a:r>
          </a:p>
          <a:p>
            <a:pPr marL="0" indent="0">
              <a:buNone/>
            </a:pPr>
            <a:r>
              <a:rPr lang="en-AU" dirty="0" smtClean="0"/>
              <a:t>Sometimes</a:t>
            </a:r>
            <a:r>
              <a:rPr lang="en-AU" dirty="0"/>
              <a:t>, I may be second, or third, or fourth, or another position.</a:t>
            </a:r>
          </a:p>
          <a:p>
            <a:pPr marL="0" indent="0">
              <a:buNone/>
            </a:pPr>
            <a:r>
              <a:rPr lang="en-AU" dirty="0" smtClean="0"/>
              <a:t>Many </a:t>
            </a:r>
            <a:r>
              <a:rPr lang="en-AU" dirty="0"/>
              <a:t>children in my class like to be the Line Leader. My teacher knows who should be first in line. Teachers know about being fair, and try to make sure each child is Line Leader now and then.</a:t>
            </a:r>
          </a:p>
          <a:p>
            <a:pPr marL="0" indent="0">
              <a:buNone/>
            </a:pPr>
            <a:r>
              <a:rPr lang="en-AU" dirty="0" smtClean="0"/>
              <a:t>It's </a:t>
            </a:r>
            <a:r>
              <a:rPr lang="en-AU" dirty="0"/>
              <a:t>important to follow directions about who is Line Leader. My turn to be Line Leader again gets closer every time the children in my class walk in a line</a:t>
            </a:r>
          </a:p>
          <a:p>
            <a:pPr marL="0" indent="0">
              <a:buNone/>
            </a:pPr>
            <a:endParaRPr lang="en-AU" dirty="0" smtClean="0"/>
          </a:p>
          <a:p>
            <a:pPr marL="0" indent="0">
              <a:buNone/>
            </a:pPr>
            <a:r>
              <a:rPr lang="en-AU" dirty="0"/>
              <a:t>From: </a:t>
            </a:r>
            <a:r>
              <a:rPr lang="en-AU" dirty="0">
                <a:hlinkClick r:id="rId2"/>
              </a:rPr>
              <a:t>http://</a:t>
            </a:r>
            <a:r>
              <a:rPr lang="en-AU" dirty="0" smtClean="0">
                <a:hlinkClick r:id="rId2"/>
              </a:rPr>
              <a:t>www.thegraycenter.org/social-stories/what-are-social-stories</a:t>
            </a:r>
            <a:endParaRPr lang="en-AU" dirty="0" smtClean="0"/>
          </a:p>
          <a:p>
            <a:pPr marL="0" indent="0">
              <a:buNone/>
            </a:pPr>
            <a:endParaRPr lang="en-AU" dirty="0"/>
          </a:p>
        </p:txBody>
      </p:sp>
    </p:spTree>
    <p:extLst>
      <p:ext uri="{BB962C8B-B14F-4D97-AF65-F5344CB8AC3E}">
        <p14:creationId xmlns:p14="http://schemas.microsoft.com/office/powerpoint/2010/main" val="3937077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References and Good Websites</a:t>
            </a:r>
            <a:endParaRPr lang="en-AU" dirty="0"/>
          </a:p>
        </p:txBody>
      </p:sp>
      <p:sp>
        <p:nvSpPr>
          <p:cNvPr id="3" name="Content Placeholder 2"/>
          <p:cNvSpPr>
            <a:spLocks noGrp="1"/>
          </p:cNvSpPr>
          <p:nvPr>
            <p:ph sz="quarter" idx="1"/>
          </p:nvPr>
        </p:nvSpPr>
        <p:spPr/>
        <p:txBody>
          <a:bodyPr/>
          <a:lstStyle/>
          <a:p>
            <a:r>
              <a:rPr lang="en-AU" dirty="0" smtClean="0">
                <a:hlinkClick r:id="rId2"/>
              </a:rPr>
              <a:t>http</a:t>
            </a:r>
            <a:r>
              <a:rPr lang="en-AU" dirty="0">
                <a:hlinkClick r:id="rId2"/>
              </a:rPr>
              <a:t>://</a:t>
            </a:r>
            <a:r>
              <a:rPr lang="en-AU" dirty="0" smtClean="0">
                <a:hlinkClick r:id="rId2"/>
              </a:rPr>
              <a:t>www.thegraycenter.org/social-stories</a:t>
            </a:r>
            <a:endParaRPr lang="en-AU" dirty="0" smtClean="0"/>
          </a:p>
          <a:p>
            <a:r>
              <a:rPr lang="en-AU" dirty="0">
                <a:hlinkClick r:id="rId3"/>
              </a:rPr>
              <a:t>http://</a:t>
            </a:r>
            <a:r>
              <a:rPr lang="en-AU" dirty="0" smtClean="0">
                <a:hlinkClick r:id="rId3"/>
              </a:rPr>
              <a:t>www.cheri.com.au/documents/Whataresocialstories.pdf</a:t>
            </a:r>
            <a:endParaRPr lang="en-AU" dirty="0" smtClean="0"/>
          </a:p>
          <a:p>
            <a:r>
              <a:rPr lang="en-AU" dirty="0">
                <a:hlinkClick r:id="rId4"/>
              </a:rPr>
              <a:t>http://</a:t>
            </a:r>
            <a:r>
              <a:rPr lang="en-AU" dirty="0" smtClean="0">
                <a:hlinkClick r:id="rId4"/>
              </a:rPr>
              <a:t>www.oneplaceforspecialneeds.com</a:t>
            </a:r>
            <a:endParaRPr lang="en-AU" dirty="0" smtClean="0"/>
          </a:p>
          <a:p>
            <a:r>
              <a:rPr lang="en-AU" dirty="0">
                <a:hlinkClick r:id="rId5"/>
              </a:rPr>
              <a:t>http://</a:t>
            </a:r>
            <a:r>
              <a:rPr lang="en-AU" dirty="0" smtClean="0">
                <a:hlinkClick r:id="rId5"/>
              </a:rPr>
              <a:t>www.ccsd.edu/LittleTor.cfm?subpage=5804</a:t>
            </a:r>
            <a:endParaRPr lang="en-AU" dirty="0" smtClean="0"/>
          </a:p>
          <a:p>
            <a:r>
              <a:rPr lang="en-AU" dirty="0">
                <a:hlinkClick r:id="rId6"/>
              </a:rPr>
              <a:t>http://www.boardmakershare.com</a:t>
            </a:r>
            <a:r>
              <a:rPr lang="en-AU" dirty="0" smtClean="0">
                <a:hlinkClick r:id="rId6"/>
              </a:rPr>
              <a:t>/</a:t>
            </a:r>
            <a:endParaRPr lang="en-AU" dirty="0" smtClean="0"/>
          </a:p>
          <a:p>
            <a:r>
              <a:rPr lang="en-AU" dirty="0">
                <a:hlinkClick r:id="rId7"/>
              </a:rPr>
              <a:t>http://kidstherapyassociates.blogspot.com.au</a:t>
            </a:r>
            <a:r>
              <a:rPr lang="en-AU" dirty="0" smtClean="0">
                <a:hlinkClick r:id="rId7"/>
              </a:rPr>
              <a:t>/</a:t>
            </a:r>
            <a:endParaRPr lang="en-AU" dirty="0" smtClean="0"/>
          </a:p>
          <a:p>
            <a:r>
              <a:rPr lang="en-AU" dirty="0">
                <a:hlinkClick r:id="rId8"/>
              </a:rPr>
              <a:t>http://</a:t>
            </a:r>
            <a:r>
              <a:rPr lang="en-AU" dirty="0" smtClean="0">
                <a:hlinkClick r:id="rId8"/>
              </a:rPr>
              <a:t>www.region2library.org/socialstories.htm</a:t>
            </a:r>
            <a:endParaRPr lang="en-AU" dirty="0" smtClean="0"/>
          </a:p>
          <a:p>
            <a:r>
              <a:rPr lang="en-AU" dirty="0">
                <a:hlinkClick r:id="rId9"/>
              </a:rPr>
              <a:t>http://</a:t>
            </a:r>
            <a:r>
              <a:rPr lang="en-AU" dirty="0" smtClean="0">
                <a:hlinkClick r:id="rId9"/>
              </a:rPr>
              <a:t>www.setbc.org/pictureset/Default.aspx</a:t>
            </a:r>
            <a:endParaRPr lang="en-AU" dirty="0" smtClean="0"/>
          </a:p>
          <a:p>
            <a:r>
              <a:rPr lang="en-AU" dirty="0" smtClean="0">
                <a:hlinkClick r:id="rId10"/>
              </a:rPr>
              <a:t>http</a:t>
            </a:r>
            <a:r>
              <a:rPr lang="en-AU" dirty="0">
                <a:hlinkClick r:id="rId10"/>
              </a:rPr>
              <a:t>://</a:t>
            </a:r>
            <a:r>
              <a:rPr lang="en-AU" dirty="0" smtClean="0">
                <a:hlinkClick r:id="rId10"/>
              </a:rPr>
              <a:t>kidscandream.webs.com/page12.htm</a:t>
            </a:r>
            <a:endParaRPr lang="en-AU" dirty="0" smtClean="0"/>
          </a:p>
          <a:p>
            <a:r>
              <a:rPr lang="en-AU" dirty="0" smtClean="0"/>
              <a:t>The New Social Story Book by Carol </a:t>
            </a:r>
            <a:r>
              <a:rPr lang="en-AU" dirty="0" err="1" smtClean="0"/>
              <a:t>Gray</a:t>
            </a:r>
            <a:endParaRPr lang="en-AU" dirty="0" smtClean="0"/>
          </a:p>
          <a:p>
            <a:endParaRPr lang="en-AU" dirty="0"/>
          </a:p>
        </p:txBody>
      </p:sp>
    </p:spTree>
    <p:extLst>
      <p:ext uri="{BB962C8B-B14F-4D97-AF65-F5344CB8AC3E}">
        <p14:creationId xmlns:p14="http://schemas.microsoft.com/office/powerpoint/2010/main" val="2732046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is a Social Story?</a:t>
            </a:r>
            <a:endParaRPr lang="en-AU" dirty="0"/>
          </a:p>
        </p:txBody>
      </p:sp>
      <p:sp>
        <p:nvSpPr>
          <p:cNvPr id="3" name="Content Placeholder 2"/>
          <p:cNvSpPr>
            <a:spLocks noGrp="1"/>
          </p:cNvSpPr>
          <p:nvPr>
            <p:ph sz="quarter" idx="1"/>
          </p:nvPr>
        </p:nvSpPr>
        <p:spPr>
          <a:xfrm>
            <a:off x="457200" y="1600200"/>
            <a:ext cx="7643192" cy="4997152"/>
          </a:xfrm>
        </p:spPr>
        <p:txBody>
          <a:bodyPr>
            <a:normAutofit/>
          </a:bodyPr>
          <a:lstStyle/>
          <a:p>
            <a:r>
              <a:rPr lang="en-AU" dirty="0"/>
              <a:t>A social story:</a:t>
            </a:r>
          </a:p>
          <a:p>
            <a:pPr lvl="1"/>
            <a:r>
              <a:rPr lang="en-AU" dirty="0"/>
              <a:t>i</a:t>
            </a:r>
            <a:r>
              <a:rPr lang="en-AU" dirty="0" smtClean="0"/>
              <a:t>s a short story</a:t>
            </a:r>
          </a:p>
          <a:p>
            <a:pPr lvl="1"/>
            <a:r>
              <a:rPr lang="en-AU" dirty="0" smtClean="0"/>
              <a:t>is an evidence-based strategy </a:t>
            </a:r>
          </a:p>
          <a:p>
            <a:pPr lvl="1"/>
            <a:r>
              <a:rPr lang="en-AU" dirty="0"/>
              <a:t>c</a:t>
            </a:r>
            <a:r>
              <a:rPr lang="en-AU" dirty="0" smtClean="0"/>
              <a:t>an be used across all environments </a:t>
            </a:r>
            <a:endParaRPr lang="en-AU" dirty="0"/>
          </a:p>
          <a:p>
            <a:pPr lvl="1"/>
            <a:r>
              <a:rPr lang="en-AU" dirty="0" smtClean="0"/>
              <a:t>teaches </a:t>
            </a:r>
            <a:r>
              <a:rPr lang="en-AU" dirty="0"/>
              <a:t>or maintains appropriate behaviours and responses </a:t>
            </a:r>
            <a:r>
              <a:rPr lang="en-AU" dirty="0" smtClean="0"/>
              <a:t>for social </a:t>
            </a:r>
            <a:r>
              <a:rPr lang="en-AU" dirty="0"/>
              <a:t>skills, daily living </a:t>
            </a:r>
            <a:r>
              <a:rPr lang="en-AU" dirty="0" smtClean="0"/>
              <a:t>skills </a:t>
            </a:r>
            <a:r>
              <a:rPr lang="en-AU" dirty="0"/>
              <a:t>or behaviour management </a:t>
            </a:r>
            <a:r>
              <a:rPr lang="en-AU" dirty="0" smtClean="0"/>
              <a:t>skills.</a:t>
            </a:r>
            <a:endParaRPr lang="en-AU" dirty="0"/>
          </a:p>
          <a:p>
            <a:pPr lvl="1"/>
            <a:r>
              <a:rPr lang="en-AU" dirty="0"/>
              <a:t>addresses specific </a:t>
            </a:r>
            <a:r>
              <a:rPr lang="en-AU" dirty="0" smtClean="0"/>
              <a:t>situations</a:t>
            </a:r>
          </a:p>
        </p:txBody>
      </p:sp>
    </p:spTree>
    <p:extLst>
      <p:ext uri="{BB962C8B-B14F-4D97-AF65-F5344CB8AC3E}">
        <p14:creationId xmlns:p14="http://schemas.microsoft.com/office/powerpoint/2010/main" val="382001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224" cy="1143000"/>
          </a:xfrm>
        </p:spPr>
        <p:txBody>
          <a:bodyPr/>
          <a:lstStyle/>
          <a:p>
            <a:r>
              <a:rPr lang="en-AU" dirty="0" smtClean="0"/>
              <a:t>What is the Purpose of a Social Story?</a:t>
            </a:r>
            <a:endParaRPr lang="en-AU" dirty="0"/>
          </a:p>
        </p:txBody>
      </p:sp>
      <p:sp>
        <p:nvSpPr>
          <p:cNvPr id="3" name="Content Placeholder 2"/>
          <p:cNvSpPr>
            <a:spLocks noGrp="1"/>
          </p:cNvSpPr>
          <p:nvPr>
            <p:ph sz="quarter" idx="1"/>
          </p:nvPr>
        </p:nvSpPr>
        <p:spPr/>
        <p:txBody>
          <a:bodyPr>
            <a:normAutofit fontScale="92500" lnSpcReduction="10000"/>
          </a:bodyPr>
          <a:lstStyle/>
          <a:p>
            <a:pPr lvl="0"/>
            <a:r>
              <a:rPr lang="en-AU" dirty="0" smtClean="0"/>
              <a:t>To </a:t>
            </a:r>
            <a:r>
              <a:rPr lang="en-AU" dirty="0"/>
              <a:t>describe social situations and </a:t>
            </a:r>
            <a:r>
              <a:rPr lang="en-AU" dirty="0" smtClean="0"/>
              <a:t>appropriate responses</a:t>
            </a:r>
          </a:p>
          <a:p>
            <a:pPr lvl="0"/>
            <a:r>
              <a:rPr lang="en-AU" dirty="0" smtClean="0"/>
              <a:t>To help student understand specific situations</a:t>
            </a:r>
            <a:endParaRPr lang="en-AU" dirty="0"/>
          </a:p>
          <a:p>
            <a:pPr lvl="0"/>
            <a:r>
              <a:rPr lang="en-AU" dirty="0"/>
              <a:t>To correct student responses to a social situation in a non-threatening manner</a:t>
            </a:r>
          </a:p>
          <a:p>
            <a:pPr lvl="0"/>
            <a:r>
              <a:rPr lang="en-AU" dirty="0"/>
              <a:t>To personalise instruction for each student</a:t>
            </a:r>
          </a:p>
          <a:p>
            <a:pPr lvl="0"/>
            <a:r>
              <a:rPr lang="en-AU" dirty="0"/>
              <a:t>To break goals into easy steps</a:t>
            </a:r>
          </a:p>
          <a:p>
            <a:pPr lvl="0"/>
            <a:r>
              <a:rPr lang="en-AU" dirty="0"/>
              <a:t>To teach routines for better retention and generalisation</a:t>
            </a:r>
          </a:p>
          <a:p>
            <a:pPr lvl="0"/>
            <a:r>
              <a:rPr lang="en-AU" dirty="0"/>
              <a:t>To help the student cope with both expected and unexpected </a:t>
            </a:r>
            <a:r>
              <a:rPr lang="en-AU" dirty="0" smtClean="0"/>
              <a:t>transitions</a:t>
            </a:r>
            <a:endParaRPr lang="en-AU" dirty="0"/>
          </a:p>
          <a:p>
            <a:pPr lvl="0"/>
            <a:r>
              <a:rPr lang="en-AU" dirty="0"/>
              <a:t>To address a wide variety of problem behaviours (i.e., aggression, fear, obsessions)</a:t>
            </a:r>
          </a:p>
          <a:p>
            <a:endParaRPr lang="en-AU" dirty="0"/>
          </a:p>
        </p:txBody>
      </p:sp>
    </p:spTree>
    <p:extLst>
      <p:ext uri="{BB962C8B-B14F-4D97-AF65-F5344CB8AC3E}">
        <p14:creationId xmlns:p14="http://schemas.microsoft.com/office/powerpoint/2010/main" val="2436288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Get Started</a:t>
            </a:r>
            <a:endParaRPr lang="en-AU" dirty="0"/>
          </a:p>
        </p:txBody>
      </p:sp>
      <p:sp>
        <p:nvSpPr>
          <p:cNvPr id="3" name="Content Placeholder 2"/>
          <p:cNvSpPr>
            <a:spLocks noGrp="1"/>
          </p:cNvSpPr>
          <p:nvPr>
            <p:ph sz="quarter" idx="1"/>
          </p:nvPr>
        </p:nvSpPr>
        <p:spPr/>
        <p:txBody>
          <a:bodyPr/>
          <a:lstStyle/>
          <a:p>
            <a:pPr marL="0" indent="0">
              <a:buNone/>
            </a:pPr>
            <a:r>
              <a:rPr lang="en-AU" b="1" dirty="0" smtClean="0"/>
              <a:t>1</a:t>
            </a:r>
            <a:r>
              <a:rPr lang="en-AU" b="1" dirty="0"/>
              <a:t>. </a:t>
            </a:r>
            <a:r>
              <a:rPr lang="en-AU" b="1" dirty="0" smtClean="0"/>
              <a:t>Identify </a:t>
            </a:r>
            <a:r>
              <a:rPr lang="en-AU" b="1" dirty="0"/>
              <a:t>the target behaviour </a:t>
            </a:r>
            <a:r>
              <a:rPr lang="en-AU" b="1" dirty="0" smtClean="0"/>
              <a:t>to change </a:t>
            </a:r>
            <a:r>
              <a:rPr lang="en-AU" b="1" dirty="0"/>
              <a:t>or maintain. Focus on writing the social story about the behaviour you want the individual to learn or increase.</a:t>
            </a:r>
            <a:endParaRPr lang="en-AU" dirty="0"/>
          </a:p>
          <a:p>
            <a:r>
              <a:rPr lang="en-AU" i="1" dirty="0"/>
              <a:t>Example </a:t>
            </a:r>
            <a:r>
              <a:rPr lang="en-AU" i="1" dirty="0" smtClean="0"/>
              <a:t>– </a:t>
            </a:r>
            <a:r>
              <a:rPr lang="en-AU" dirty="0" smtClean="0"/>
              <a:t>When Johnny wants </a:t>
            </a:r>
            <a:r>
              <a:rPr lang="en-AU" dirty="0"/>
              <a:t>a toy </a:t>
            </a:r>
            <a:r>
              <a:rPr lang="en-AU" dirty="0" smtClean="0"/>
              <a:t>that another child </a:t>
            </a:r>
            <a:r>
              <a:rPr lang="en-AU" dirty="0"/>
              <a:t>is playing with; he simply goes over and takes </a:t>
            </a:r>
            <a:r>
              <a:rPr lang="en-AU" dirty="0" smtClean="0"/>
              <a:t>it.</a:t>
            </a:r>
          </a:p>
          <a:p>
            <a:pPr lvl="1"/>
            <a:r>
              <a:rPr lang="en-AU" dirty="0" smtClean="0"/>
              <a:t>Behaviour to increase: sharing, asking, finding another toy, etc.</a:t>
            </a:r>
            <a:endParaRPr lang="en-AU" dirty="0"/>
          </a:p>
          <a:p>
            <a:endParaRPr lang="en-AU" dirty="0"/>
          </a:p>
        </p:txBody>
      </p:sp>
    </p:spTree>
    <p:extLst>
      <p:ext uri="{BB962C8B-B14F-4D97-AF65-F5344CB8AC3E}">
        <p14:creationId xmlns:p14="http://schemas.microsoft.com/office/powerpoint/2010/main" val="163725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Get Started</a:t>
            </a:r>
            <a:endParaRPr lang="en-AU" dirty="0"/>
          </a:p>
        </p:txBody>
      </p:sp>
      <p:sp>
        <p:nvSpPr>
          <p:cNvPr id="3" name="Content Placeholder 2"/>
          <p:cNvSpPr>
            <a:spLocks noGrp="1"/>
          </p:cNvSpPr>
          <p:nvPr>
            <p:ph sz="quarter" idx="1"/>
          </p:nvPr>
        </p:nvSpPr>
        <p:spPr/>
        <p:txBody>
          <a:bodyPr>
            <a:normAutofit/>
          </a:bodyPr>
          <a:lstStyle/>
          <a:p>
            <a:pPr marL="0" indent="0">
              <a:buNone/>
            </a:pPr>
            <a:r>
              <a:rPr lang="en-AU" b="1" dirty="0" smtClean="0"/>
              <a:t>2. Define </a:t>
            </a:r>
            <a:r>
              <a:rPr lang="en-AU" b="1" dirty="0"/>
              <a:t>the target </a:t>
            </a:r>
            <a:r>
              <a:rPr lang="en-AU" b="1" dirty="0" smtClean="0"/>
              <a:t>behaviour, gather information and </a:t>
            </a:r>
            <a:r>
              <a:rPr lang="en-AU" b="1" dirty="0"/>
              <a:t>collect data.</a:t>
            </a:r>
            <a:endParaRPr lang="en-AU" dirty="0"/>
          </a:p>
          <a:p>
            <a:r>
              <a:rPr lang="en-AU" dirty="0"/>
              <a:t>T</a:t>
            </a:r>
            <a:r>
              <a:rPr lang="en-AU" dirty="0" smtClean="0"/>
              <a:t>eachers</a:t>
            </a:r>
            <a:r>
              <a:rPr lang="en-AU" dirty="0"/>
              <a:t>, parents, </a:t>
            </a:r>
            <a:r>
              <a:rPr lang="en-AU" dirty="0" smtClean="0"/>
              <a:t>and others involved </a:t>
            </a:r>
            <a:r>
              <a:rPr lang="en-AU" dirty="0"/>
              <a:t>need to have an identical understanding </a:t>
            </a:r>
            <a:r>
              <a:rPr lang="en-AU" dirty="0" smtClean="0"/>
              <a:t>the behaviour being </a:t>
            </a:r>
            <a:r>
              <a:rPr lang="en-AU" dirty="0"/>
              <a:t>targeted. </a:t>
            </a:r>
            <a:r>
              <a:rPr lang="en-AU" dirty="0" smtClean="0"/>
              <a:t>Specific, </a:t>
            </a:r>
            <a:r>
              <a:rPr lang="en-AU" dirty="0"/>
              <a:t>descriptive and measurable information must be noted.</a:t>
            </a:r>
          </a:p>
          <a:p>
            <a:pPr lvl="1"/>
            <a:r>
              <a:rPr lang="en-AU" i="1" dirty="0"/>
              <a:t>Example</a:t>
            </a:r>
            <a:r>
              <a:rPr lang="en-AU" dirty="0"/>
              <a:t> - </a:t>
            </a:r>
            <a:r>
              <a:rPr lang="en-AU" dirty="0" smtClean="0"/>
              <a:t>Measure </a:t>
            </a:r>
            <a:r>
              <a:rPr lang="en-AU" dirty="0"/>
              <a:t>Johnny’s toy-grabbing </a:t>
            </a:r>
            <a:r>
              <a:rPr lang="en-AU" dirty="0" smtClean="0"/>
              <a:t>behaviour. Record a </a:t>
            </a:r>
            <a:r>
              <a:rPr lang="en-AU" dirty="0"/>
              <a:t>tally mark </a:t>
            </a:r>
            <a:r>
              <a:rPr lang="en-AU" dirty="0" smtClean="0"/>
              <a:t>on </a:t>
            </a:r>
            <a:r>
              <a:rPr lang="en-AU" dirty="0"/>
              <a:t>a </a:t>
            </a:r>
            <a:r>
              <a:rPr lang="en-AU" dirty="0" smtClean="0"/>
              <a:t>chart </a:t>
            </a:r>
            <a:r>
              <a:rPr lang="en-AU" dirty="0"/>
              <a:t>each time Johnny grabs a toy from a peer.  </a:t>
            </a:r>
            <a:r>
              <a:rPr lang="en-AU" dirty="0" smtClean="0"/>
              <a:t>Measure during an hour, session, or day. This </a:t>
            </a:r>
            <a:r>
              <a:rPr lang="en-AU" dirty="0"/>
              <a:t>type of data collection can last for 3 </a:t>
            </a:r>
            <a:r>
              <a:rPr lang="en-AU" dirty="0" smtClean="0"/>
              <a:t>days or </a:t>
            </a:r>
            <a:r>
              <a:rPr lang="en-AU" dirty="0"/>
              <a:t>longer until sufficient information has been gathered.</a:t>
            </a:r>
          </a:p>
          <a:p>
            <a:endParaRPr lang="en-AU" dirty="0"/>
          </a:p>
        </p:txBody>
      </p:sp>
    </p:spTree>
    <p:extLst>
      <p:ext uri="{BB962C8B-B14F-4D97-AF65-F5344CB8AC3E}">
        <p14:creationId xmlns:p14="http://schemas.microsoft.com/office/powerpoint/2010/main" val="3621414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Get Started</a:t>
            </a:r>
            <a:endParaRPr lang="en-AU" dirty="0"/>
          </a:p>
        </p:txBody>
      </p:sp>
      <p:sp>
        <p:nvSpPr>
          <p:cNvPr id="3" name="Content Placeholder 2"/>
          <p:cNvSpPr>
            <a:spLocks noGrp="1"/>
          </p:cNvSpPr>
          <p:nvPr>
            <p:ph sz="quarter" idx="1"/>
          </p:nvPr>
        </p:nvSpPr>
        <p:spPr/>
        <p:txBody>
          <a:bodyPr>
            <a:normAutofit/>
          </a:bodyPr>
          <a:lstStyle/>
          <a:p>
            <a:r>
              <a:rPr lang="en-AU" dirty="0" smtClean="0"/>
              <a:t>Observe </a:t>
            </a:r>
            <a:r>
              <a:rPr lang="en-AU" dirty="0"/>
              <a:t>situations that often present problem behaviours.</a:t>
            </a:r>
          </a:p>
          <a:p>
            <a:pPr lvl="0"/>
            <a:r>
              <a:rPr lang="en-AU" dirty="0" smtClean="0"/>
              <a:t>Recognise the student’s </a:t>
            </a:r>
            <a:r>
              <a:rPr lang="en-AU" dirty="0"/>
              <a:t>perspective of the specific </a:t>
            </a:r>
            <a:r>
              <a:rPr lang="en-AU" dirty="0" smtClean="0"/>
              <a:t>situation. </a:t>
            </a:r>
            <a:r>
              <a:rPr lang="en-AU" dirty="0"/>
              <a:t>Ask the </a:t>
            </a:r>
            <a:r>
              <a:rPr lang="en-AU" dirty="0" smtClean="0"/>
              <a:t>student, if possible.</a:t>
            </a:r>
            <a:endParaRPr lang="en-AU" dirty="0"/>
          </a:p>
          <a:p>
            <a:pPr lvl="0"/>
            <a:r>
              <a:rPr lang="en-AU" dirty="0"/>
              <a:t>Interview teachers, </a:t>
            </a:r>
            <a:r>
              <a:rPr lang="en-AU" dirty="0" smtClean="0"/>
              <a:t>parents </a:t>
            </a:r>
            <a:r>
              <a:rPr lang="en-AU" dirty="0"/>
              <a:t>and </a:t>
            </a:r>
            <a:r>
              <a:rPr lang="en-AU" dirty="0" smtClean="0"/>
              <a:t>others involved concerning </a:t>
            </a:r>
            <a:r>
              <a:rPr lang="en-AU" dirty="0"/>
              <a:t>the student’s behaviour (see example </a:t>
            </a:r>
            <a:r>
              <a:rPr lang="en-AU" dirty="0" smtClean="0"/>
              <a:t>questions).</a:t>
            </a:r>
            <a:endParaRPr lang="en-AU" dirty="0"/>
          </a:p>
          <a:p>
            <a:pPr lvl="0"/>
            <a:r>
              <a:rPr lang="en-AU" dirty="0"/>
              <a:t>Gather information about the child’s interests, abilities, impairments, and motivating factors.</a:t>
            </a:r>
          </a:p>
          <a:p>
            <a:pPr lvl="0"/>
            <a:r>
              <a:rPr lang="en-AU" dirty="0"/>
              <a:t>Determine the topics for the social story</a:t>
            </a:r>
            <a:r>
              <a:rPr lang="en-AU" dirty="0" smtClean="0"/>
              <a:t>.</a:t>
            </a:r>
            <a:endParaRPr lang="en-AU" dirty="0"/>
          </a:p>
        </p:txBody>
      </p:sp>
    </p:spTree>
    <p:extLst>
      <p:ext uri="{BB962C8B-B14F-4D97-AF65-F5344CB8AC3E}">
        <p14:creationId xmlns:p14="http://schemas.microsoft.com/office/powerpoint/2010/main" val="2232730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How to Get Started –Questions to determine target behaviour</a:t>
            </a:r>
            <a:endParaRPr lang="en-AU" dirty="0"/>
          </a:p>
        </p:txBody>
      </p:sp>
      <p:sp>
        <p:nvSpPr>
          <p:cNvPr id="3" name="Content Placeholder 2"/>
          <p:cNvSpPr>
            <a:spLocks noGrp="1"/>
          </p:cNvSpPr>
          <p:nvPr>
            <p:ph sz="quarter" idx="1"/>
          </p:nvPr>
        </p:nvSpPr>
        <p:spPr/>
        <p:txBody>
          <a:bodyPr>
            <a:normAutofit fontScale="92500" lnSpcReduction="20000"/>
          </a:bodyPr>
          <a:lstStyle/>
          <a:p>
            <a:pPr lvl="0"/>
            <a:r>
              <a:rPr lang="en-AU" dirty="0" smtClean="0"/>
              <a:t>Does </a:t>
            </a:r>
            <a:r>
              <a:rPr lang="en-AU" dirty="0"/>
              <a:t>the behaviour </a:t>
            </a:r>
            <a:r>
              <a:rPr lang="en-AU" dirty="0" smtClean="0"/>
              <a:t>occur </a:t>
            </a:r>
            <a:r>
              <a:rPr lang="en-AU" dirty="0"/>
              <a:t>following a request to perform a difficult task? </a:t>
            </a:r>
          </a:p>
          <a:p>
            <a:pPr lvl="0"/>
            <a:r>
              <a:rPr lang="en-AU" dirty="0"/>
              <a:t>Does the behaviour </a:t>
            </a:r>
            <a:r>
              <a:rPr lang="en-AU" dirty="0" smtClean="0"/>
              <a:t>occur </a:t>
            </a:r>
            <a:r>
              <a:rPr lang="en-AU" dirty="0"/>
              <a:t>when the student wants to get a toy, food, or activity that he/she has been told he/she cannot have?</a:t>
            </a:r>
          </a:p>
          <a:p>
            <a:pPr lvl="0"/>
            <a:r>
              <a:rPr lang="en-AU" dirty="0"/>
              <a:t>Does </a:t>
            </a:r>
            <a:r>
              <a:rPr lang="en-AU" dirty="0" smtClean="0"/>
              <a:t>the </a:t>
            </a:r>
            <a:r>
              <a:rPr lang="en-AU" dirty="0"/>
              <a:t>child </a:t>
            </a:r>
            <a:r>
              <a:rPr lang="en-AU" dirty="0" smtClean="0"/>
              <a:t>enjoy </a:t>
            </a:r>
            <a:r>
              <a:rPr lang="en-AU" dirty="0"/>
              <a:t>performing the behaviour? </a:t>
            </a:r>
            <a:r>
              <a:rPr lang="en-AU" dirty="0" smtClean="0"/>
              <a:t>(</a:t>
            </a:r>
            <a:r>
              <a:rPr lang="en-AU" dirty="0" err="1" smtClean="0"/>
              <a:t>E.g.,it</a:t>
            </a:r>
            <a:r>
              <a:rPr lang="en-AU" dirty="0" smtClean="0"/>
              <a:t> </a:t>
            </a:r>
            <a:r>
              <a:rPr lang="en-AU" dirty="0"/>
              <a:t>feels, tastes, looks, smells, and/or sounds pleasing.)</a:t>
            </a:r>
          </a:p>
          <a:p>
            <a:pPr lvl="0"/>
            <a:r>
              <a:rPr lang="en-AU" dirty="0"/>
              <a:t>When the behaviour occurs, does the child seem calm and unaware of anything else going on around him?</a:t>
            </a:r>
          </a:p>
          <a:p>
            <a:pPr lvl="0"/>
            <a:r>
              <a:rPr lang="en-AU" dirty="0"/>
              <a:t>Does the behaviour occur whenever you stop attending to the child?</a:t>
            </a:r>
          </a:p>
          <a:p>
            <a:pPr lvl="0"/>
            <a:r>
              <a:rPr lang="en-AU" dirty="0"/>
              <a:t>Would the behaviour occur repeatedly </a:t>
            </a:r>
            <a:r>
              <a:rPr lang="en-AU" dirty="0" smtClean="0"/>
              <a:t>for long </a:t>
            </a:r>
            <a:r>
              <a:rPr lang="en-AU" dirty="0"/>
              <a:t>periods of </a:t>
            </a:r>
            <a:r>
              <a:rPr lang="en-AU" dirty="0" smtClean="0"/>
              <a:t>time if </a:t>
            </a:r>
            <a:r>
              <a:rPr lang="en-AU" dirty="0"/>
              <a:t>no one were around? </a:t>
            </a:r>
            <a:r>
              <a:rPr lang="en-AU" dirty="0" smtClean="0"/>
              <a:t>(E.g., </a:t>
            </a:r>
            <a:r>
              <a:rPr lang="en-AU" dirty="0"/>
              <a:t>rocking back and forth for over an hour</a:t>
            </a:r>
            <a:r>
              <a:rPr lang="en-AU" dirty="0" smtClean="0"/>
              <a:t>.)</a:t>
            </a:r>
            <a:endParaRPr lang="en-AU" dirty="0"/>
          </a:p>
          <a:p>
            <a:endParaRPr lang="en-AU" dirty="0"/>
          </a:p>
        </p:txBody>
      </p:sp>
    </p:spTree>
    <p:extLst>
      <p:ext uri="{BB962C8B-B14F-4D97-AF65-F5344CB8AC3E}">
        <p14:creationId xmlns:p14="http://schemas.microsoft.com/office/powerpoint/2010/main" val="2167046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Get Started </a:t>
            </a:r>
            <a:endParaRPr lang="en-AU" dirty="0"/>
          </a:p>
        </p:txBody>
      </p:sp>
      <p:sp>
        <p:nvSpPr>
          <p:cNvPr id="3" name="Content Placeholder 2"/>
          <p:cNvSpPr>
            <a:spLocks noGrp="1"/>
          </p:cNvSpPr>
          <p:nvPr>
            <p:ph sz="quarter" idx="1"/>
          </p:nvPr>
        </p:nvSpPr>
        <p:spPr/>
        <p:txBody>
          <a:bodyPr/>
          <a:lstStyle/>
          <a:p>
            <a:pPr marL="0" indent="0">
              <a:buNone/>
            </a:pPr>
            <a:r>
              <a:rPr lang="en-AU" b="1" dirty="0" smtClean="0"/>
              <a:t>3. Tailor the text</a:t>
            </a:r>
          </a:p>
          <a:p>
            <a:r>
              <a:rPr lang="en-AU" dirty="0"/>
              <a:t>Individualise the story for the </a:t>
            </a:r>
            <a:r>
              <a:rPr lang="en-AU" dirty="0" smtClean="0"/>
              <a:t>student</a:t>
            </a:r>
          </a:p>
          <a:p>
            <a:pPr lvl="1"/>
            <a:r>
              <a:rPr lang="en-AU" dirty="0" smtClean="0"/>
              <a:t>Use language appropriate for the student. Consider student’s comprehension</a:t>
            </a:r>
            <a:r>
              <a:rPr lang="en-AU" dirty="0"/>
              <a:t> </a:t>
            </a:r>
            <a:r>
              <a:rPr lang="en-AU" dirty="0" smtClean="0"/>
              <a:t>and vocabulary.</a:t>
            </a:r>
            <a:endParaRPr lang="en-AU" dirty="0"/>
          </a:p>
          <a:p>
            <a:pPr lvl="1"/>
            <a:r>
              <a:rPr lang="en-AU" dirty="0" smtClean="0"/>
              <a:t>Write from the student’s perspective</a:t>
            </a:r>
          </a:p>
          <a:p>
            <a:pPr lvl="3"/>
            <a:r>
              <a:rPr lang="en-AU" dirty="0" smtClean="0"/>
              <a:t>Write </a:t>
            </a:r>
            <a:r>
              <a:rPr lang="en-AU" dirty="0"/>
              <a:t>in first person. “I can</a:t>
            </a:r>
            <a:r>
              <a:rPr lang="en-AU" dirty="0" smtClean="0"/>
              <a:t>…”</a:t>
            </a:r>
            <a:endParaRPr lang="en-AU" dirty="0"/>
          </a:p>
          <a:p>
            <a:r>
              <a:rPr lang="en-AU" dirty="0" smtClean="0"/>
              <a:t>Answer ‘</a:t>
            </a:r>
            <a:r>
              <a:rPr lang="en-AU" dirty="0" err="1" smtClean="0"/>
              <a:t>wh</a:t>
            </a:r>
            <a:r>
              <a:rPr lang="en-AU" dirty="0" smtClean="0"/>
              <a:t>’ questions, be concrete and be literally accurate. If flexibility is needed, use ‘sometimes’ or ‘usually’</a:t>
            </a:r>
          </a:p>
          <a:p>
            <a:r>
              <a:rPr lang="en-AU" dirty="0" smtClean="0"/>
              <a:t>Use positive language</a:t>
            </a:r>
          </a:p>
        </p:txBody>
      </p:sp>
    </p:spTree>
    <p:extLst>
      <p:ext uri="{BB962C8B-B14F-4D97-AF65-F5344CB8AC3E}">
        <p14:creationId xmlns:p14="http://schemas.microsoft.com/office/powerpoint/2010/main" val="3514897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to Get Started</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Use the four types of sentences</a:t>
            </a:r>
            <a:r>
              <a:rPr lang="en-AU" dirty="0"/>
              <a:t>:</a:t>
            </a:r>
          </a:p>
          <a:p>
            <a:pPr lvl="1"/>
            <a:r>
              <a:rPr lang="en-AU" b="1" dirty="0"/>
              <a:t>1. Descriptive</a:t>
            </a:r>
            <a:r>
              <a:rPr lang="en-AU" dirty="0"/>
              <a:t> – tells where situations occur, who is involved, what they are doing, and why</a:t>
            </a:r>
            <a:r>
              <a:rPr lang="en-AU" dirty="0" smtClean="0"/>
              <a:t>. What is going to happen?</a:t>
            </a:r>
            <a:r>
              <a:rPr lang="en-AU" dirty="0"/>
              <a:t/>
            </a:r>
            <a:br>
              <a:rPr lang="en-AU" dirty="0"/>
            </a:br>
            <a:r>
              <a:rPr lang="en-AU" i="1" dirty="0"/>
              <a:t>Example: "At recess, there are many children playing with the ball."</a:t>
            </a:r>
            <a:endParaRPr lang="en-AU" dirty="0"/>
          </a:p>
          <a:p>
            <a:pPr lvl="1"/>
            <a:r>
              <a:rPr lang="en-AU" b="1" dirty="0"/>
              <a:t>2. Perspective</a:t>
            </a:r>
            <a:r>
              <a:rPr lang="en-AU" dirty="0"/>
              <a:t> – describes the reactions and feelings of the student and of other people</a:t>
            </a:r>
            <a:r>
              <a:rPr lang="en-AU" dirty="0" smtClean="0"/>
              <a:t>. How do I or others feel?</a:t>
            </a:r>
            <a:r>
              <a:rPr lang="en-AU" i="1" dirty="0"/>
              <a:t/>
            </a:r>
            <a:br>
              <a:rPr lang="en-AU" i="1" dirty="0"/>
            </a:br>
            <a:r>
              <a:rPr lang="en-AU" i="1" dirty="0"/>
              <a:t>Example: "When I take the ball without asking, it makes the other children angry."</a:t>
            </a:r>
            <a:endParaRPr lang="en-AU" dirty="0"/>
          </a:p>
          <a:p>
            <a:pPr lvl="1"/>
            <a:r>
              <a:rPr lang="en-AU" b="1" dirty="0"/>
              <a:t>3. Directive</a:t>
            </a:r>
            <a:r>
              <a:rPr lang="en-AU" dirty="0"/>
              <a:t> – tells student what to do</a:t>
            </a:r>
            <a:r>
              <a:rPr lang="en-AU" dirty="0" smtClean="0"/>
              <a:t>. What should I do?</a:t>
            </a:r>
            <a:r>
              <a:rPr lang="en-AU" dirty="0"/>
              <a:t/>
            </a:r>
            <a:br>
              <a:rPr lang="en-AU" dirty="0"/>
            </a:br>
            <a:r>
              <a:rPr lang="en-AU" i="1" dirty="0"/>
              <a:t>Example: "When I want to play with the ball, I will ask the other children first."</a:t>
            </a:r>
            <a:endParaRPr lang="en-AU" dirty="0"/>
          </a:p>
          <a:p>
            <a:pPr lvl="1"/>
            <a:r>
              <a:rPr lang="en-AU" b="1" dirty="0"/>
              <a:t>4. </a:t>
            </a:r>
            <a:r>
              <a:rPr lang="en-AU" b="1" dirty="0" smtClean="0"/>
              <a:t>Affirmative</a:t>
            </a:r>
            <a:r>
              <a:rPr lang="en-AU" dirty="0" smtClean="0"/>
              <a:t> </a:t>
            </a:r>
            <a:r>
              <a:rPr lang="en-AU" dirty="0"/>
              <a:t>– </a:t>
            </a:r>
            <a:r>
              <a:rPr lang="en-AU" dirty="0" smtClean="0"/>
              <a:t>emphasizes an important aspect, the rule or reassures the student. </a:t>
            </a:r>
            <a:r>
              <a:rPr lang="en-AU" i="1" dirty="0" smtClean="0"/>
              <a:t>Example: “This is a friendly thing to do.”</a:t>
            </a:r>
            <a:endParaRPr lang="en-AU" dirty="0"/>
          </a:p>
        </p:txBody>
      </p:sp>
    </p:spTree>
    <p:extLst>
      <p:ext uri="{BB962C8B-B14F-4D97-AF65-F5344CB8AC3E}">
        <p14:creationId xmlns:p14="http://schemas.microsoft.com/office/powerpoint/2010/main" val="181517689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ocial Stories&amp;quot;&quot;/&gt;&lt;property id=&quot;20307&quot; value=&quot;256&quot;/&gt;&lt;/object&gt;&lt;object type=&quot;3&quot; unique_id=&quot;10005&quot;&gt;&lt;property id=&quot;20148&quot; value=&quot;5&quot;/&gt;&lt;property id=&quot;20300&quot; value=&quot;Slide 2 - &amp;quot;What is a Social Story?&amp;quot;&quot;/&gt;&lt;property id=&quot;20307&quot; value=&quot;259&quot;/&gt;&lt;/object&gt;&lt;object type=&quot;3&quot; unique_id=&quot;10006&quot;&gt;&lt;property id=&quot;20148&quot; value=&quot;5&quot;/&gt;&lt;property id=&quot;20300&quot; value=&quot;Slide 3 - &amp;quot;What is the Purpose of a Social Story?&amp;quot;&quot;/&gt;&lt;property id=&quot;20307&quot; value=&quot;257&quot;/&gt;&lt;/object&gt;&lt;object type=&quot;3&quot; unique_id=&quot;10007&quot;&gt;&lt;property id=&quot;20148&quot; value=&quot;5&quot;/&gt;&lt;property id=&quot;20300&quot; value=&quot;Slide 4 - &amp;quot;How to Get Started&amp;quot;&quot;/&gt;&lt;property id=&quot;20307&quot; value=&quot;258&quot;/&gt;&lt;/object&gt;&lt;object type=&quot;3&quot; unique_id=&quot;10086&quot;&gt;&lt;property id=&quot;20148&quot; value=&quot;5&quot;/&gt;&lt;property id=&quot;20300&quot; value=&quot;Slide 5 - &amp;quot;How to Get Started&amp;quot;&quot;/&gt;&lt;property id=&quot;20307&quot; value=&quot;262&quot;/&gt;&lt;/object&gt;&lt;object type=&quot;3&quot; unique_id=&quot;10087&quot;&gt;&lt;property id=&quot;20148&quot; value=&quot;5&quot;/&gt;&lt;property id=&quot;20300&quot; value=&quot;Slide 6 - &amp;quot;How to Get Started&amp;quot;&quot;/&gt;&lt;property id=&quot;20307&quot; value=&quot;260&quot;/&gt;&lt;/object&gt;&lt;object type=&quot;3&quot; unique_id=&quot;10088&quot;&gt;&lt;property id=&quot;20148&quot; value=&quot;5&quot;/&gt;&lt;property id=&quot;20300&quot; value=&quot;Slide 7 - &amp;quot;How to Get Started –Questions to determine target behaviour&amp;quot;&quot;/&gt;&lt;property id=&quot;20307&quot; value=&quot;261&quot;/&gt;&lt;/object&gt;&lt;object type=&quot;3&quot; unique_id=&quot;10089&quot;&gt;&lt;property id=&quot;20148&quot; value=&quot;5&quot;/&gt;&lt;property id=&quot;20300&quot; value=&quot;Slide 9 - &amp;quot;How to Get Started&amp;quot;&quot;/&gt;&lt;property id=&quot;20307&quot; value=&quot;263&quot;/&gt;&lt;/object&gt;&lt;object type=&quot;3&quot; unique_id=&quot;10091&quot;&gt;&lt;property id=&quot;20148&quot; value=&quot;5&quot;/&gt;&lt;property id=&quot;20300&quot; value=&quot;Slide 10 - &amp;quot;How to Put a Social Story Into Practice&amp;quot;&quot;/&gt;&lt;property id=&quot;20307&quot; value=&quot;265&quot;/&gt;&lt;/object&gt;&lt;object type=&quot;3&quot; unique_id=&quot;10092&quot;&gt;&lt;property id=&quot;20148&quot; value=&quot;5&quot;/&gt;&lt;property id=&quot;20300&quot; value=&quot;Slide 11 - &amp;quot;How to Determine if the Social Story is Successful&amp;quot;&quot;/&gt;&lt;property id=&quot;20307&quot; value=&quot;266&quot;/&gt;&lt;/object&gt;&lt;object type=&quot;3&quot; unique_id=&quot;10132&quot;&gt;&lt;property id=&quot;20148&quot; value=&quot;5&quot;/&gt;&lt;property id=&quot;20300&quot; value=&quot;Slide 12 - &amp;quot;What if the Social Story is not Successful?&amp;quot;&quot;/&gt;&lt;property id=&quot;20307&quot; value=&quot;267&quot;/&gt;&lt;/object&gt;&lt;object type=&quot;3&quot; unique_id=&quot;10175&quot;&gt;&lt;property id=&quot;20148&quot; value=&quot;5&quot;/&gt;&lt;property id=&quot;20300&quot; value=&quot;Slide 13 - &amp;quot;What to Do Next&amp;quot;&quot;/&gt;&lt;property id=&quot;20307&quot; value=&quot;268&quot;/&gt;&lt;/object&gt;&lt;object type=&quot;3&quot; unique_id=&quot;10251&quot;&gt;&lt;property id=&quot;20148&quot; value=&quot;5&quot;/&gt;&lt;property id=&quot;20300&quot; value=&quot;Slide 14 - &amp;quot;Summary&amp;quot;&quot;/&gt;&lt;property id=&quot;20307&quot; value=&quot;269&quot;/&gt;&lt;/object&gt;&lt;object type=&quot;3&quot; unique_id=&quot;10252&quot;&gt;&lt;property id=&quot;20148&quot; value=&quot;5&quot;/&gt;&lt;property id=&quot;20300&quot; value=&quot;Slide 15 - &amp;quot;Summary&amp;quot;&quot;/&gt;&lt;property id=&quot;20307&quot; value=&quot;270&quot;/&gt;&lt;/object&gt;&lt;object type=&quot;3&quot; unique_id=&quot;10253&quot;&gt;&lt;property id=&quot;20148&quot; value=&quot;5&quot;/&gt;&lt;property id=&quot;20300&quot; value=&quot;Slide 19 - &amp;quot;References and Good Websites&amp;quot;&quot;/&gt;&lt;property id=&quot;20307&quot; value=&quot;271&quot;/&gt;&lt;/object&gt;&lt;object type=&quot;3&quot; unique_id=&quot;10344&quot;&gt;&lt;property id=&quot;20148&quot; value=&quot;5&quot;/&gt;&lt;property id=&quot;20300&quot; value=&quot;Slide 18 - &amp;quot;Sample Social Stories&amp;quot;&quot;/&gt;&lt;property id=&quot;20307&quot; value=&quot;272&quot;/&gt;&lt;/object&gt;&lt;object type=&quot;3&quot; unique_id=&quot;10345&quot;&gt;&lt;property id=&quot;20148&quot; value=&quot;5&quot;/&gt;&lt;property id=&quot;20300&quot; value=&quot;Slide 17 - &amp;quot;Sample Social Stories&amp;quot;&quot;/&gt;&lt;property id=&quot;20307&quot; value=&quot;273&quot;/&gt;&lt;/object&gt;&lt;object type=&quot;3&quot; unique_id=&quot;10346&quot;&gt;&lt;property id=&quot;20148&quot; value=&quot;5&quot;/&gt;&lt;property id=&quot;20300&quot; value=&quot;Slide 16 - &amp;quot;Sample Social Stories&amp;quot;&quot;/&gt;&lt;property id=&quot;20307&quot; value=&quot;274&quot;/&gt;&lt;/object&gt;&lt;object type=&quot;3&quot; unique_id=&quot;10431&quot;&gt;&lt;property id=&quot;20148&quot; value=&quot;5&quot;/&gt;&lt;property id=&quot;20300&quot; value=&quot;Slide 8 - &amp;quot;How to Get Started &amp;quot;&quot;/&gt;&lt;property id=&quot;20307&quot; value=&quot;275&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1955</Words>
  <Application>Microsoft Office PowerPoint</Application>
  <PresentationFormat>On-screen Show (4:3)</PresentationFormat>
  <Paragraphs>130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Oriel</vt:lpstr>
      <vt:lpstr>Social Stories</vt:lpstr>
      <vt:lpstr>What is a Social Story?</vt:lpstr>
      <vt:lpstr>What is the Purpose of a Social Story?</vt:lpstr>
      <vt:lpstr>How to Get Started</vt:lpstr>
      <vt:lpstr>How to Get Started</vt:lpstr>
      <vt:lpstr>How to Get Started</vt:lpstr>
      <vt:lpstr>How to Get Started –Questions to determine target behaviour</vt:lpstr>
      <vt:lpstr>How to Get Started </vt:lpstr>
      <vt:lpstr>How to Get Started</vt:lpstr>
      <vt:lpstr>How to Put a Social Story Into Practice</vt:lpstr>
      <vt:lpstr>How to Determine if the Social Story is Successful</vt:lpstr>
      <vt:lpstr>What if the Social Story is not Successful?</vt:lpstr>
      <vt:lpstr>What to Do Next</vt:lpstr>
      <vt:lpstr>Summary</vt:lpstr>
      <vt:lpstr>Summary</vt:lpstr>
      <vt:lpstr>Sample Social Stories</vt:lpstr>
      <vt:lpstr>Sample Social Stories</vt:lpstr>
      <vt:lpstr>Sample Social Stories</vt:lpstr>
      <vt:lpstr>References and Good Websites</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Stories</dc:title>
  <dc:creator>Sutton, Angela</dc:creator>
  <cp:lastModifiedBy>Sutton, Angela</cp:lastModifiedBy>
  <cp:revision>34</cp:revision>
  <dcterms:created xsi:type="dcterms:W3CDTF">2012-07-26T23:47:24Z</dcterms:created>
  <dcterms:modified xsi:type="dcterms:W3CDTF">2012-07-29T23:36:58Z</dcterms:modified>
</cp:coreProperties>
</file>